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8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7FF"/>
    <a:srgbClr val="0000FF"/>
    <a:srgbClr val="008000"/>
    <a:srgbClr val="FFEBFF"/>
    <a:srgbClr val="FFCCFF"/>
    <a:srgbClr val="CCFF99"/>
    <a:srgbClr val="990033"/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Objects="1">
      <p:cViewPr varScale="1">
        <p:scale>
          <a:sx n="59" d="100"/>
          <a:sy n="59" d="100"/>
        </p:scale>
        <p:origin x="6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8243B-F98A-4D2C-9707-6C592F825A25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9F8F-6631-4557-9765-E757EA73F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58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E5A6D-0F08-46FC-92F6-10A2DCBB6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B4BFB66-C4CF-4ED6-B3CB-10C9A63E5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14957A-6B3A-4926-9F46-9DE956229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2022/04/28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B5591B-4466-41E0-9C12-C6215190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情報リテラシ 第一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7755EE-824D-49CB-A592-E29286CD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8DFB-9432-4C31-A2ED-5003EA9D1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0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3F5673-9AB9-4B81-ADF3-EFB812FF1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522DB6-2319-4F94-841E-2E92B6138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998201-BE47-4845-9387-0D2937C3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2022/04/28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FA2FBE-83A4-44F2-9A17-101983C6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情報リテラシ 第一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AA2202-C4BA-4C51-81E2-EBCB0B83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8DFB-9432-4C31-A2ED-5003EA9D1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57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C056922-09C2-4D39-96C2-9541E1D73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EDF773-1727-4614-BD46-AB60F8C36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1FAE5B-7D05-4123-A0C1-40023A99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2022/04/28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8E5242-66D5-4465-954B-1B1B6A8D6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情報リテラシ 第一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8CD4A2-F2F8-4B84-989A-430DAE1D8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8DFB-9432-4C31-A2ED-5003EA9D1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24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6E7A9F-1BC9-4199-8C5A-8059DEFA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80629"/>
            <a:ext cx="11089232" cy="60040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24F6F2-591C-4811-8E31-53BC7EAA0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685800" indent="-228600">
              <a:buFont typeface="Times New Roman" panose="02020603050405020304" pitchFamily="18" charset="0"/>
              <a:buChar char="-"/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buFont typeface="ＭＳ Ｐゴシック" panose="020B0600070205080204" pitchFamily="50" charset="-128"/>
              <a:buChar char="»"/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buFont typeface="ＭＳ Ｐゴシック" panose="020B0600070205080204" pitchFamily="50" charset="-128"/>
              <a:buChar char="‣"/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buFont typeface="ＭＳ Ｐゴシック" panose="020B0600070205080204" pitchFamily="50" charset="-128"/>
              <a:buChar char="▫"/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238D4A-2739-49F2-AEFD-7A964475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2022/04/28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0A0DFE-7615-4B5C-89AA-0C3CF3A78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/>
              <a:t>情報リテラシ 第一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DFFF93-92D1-4593-8E19-BBA8DC234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8DFB-9432-4C31-A2ED-5003EA9D1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CD2AC82-5478-45A1-87E8-FC30FEF0197B}"/>
              </a:ext>
            </a:extLst>
          </p:cNvPr>
          <p:cNvCxnSpPr/>
          <p:nvPr userDrawn="1"/>
        </p:nvCxnSpPr>
        <p:spPr>
          <a:xfrm>
            <a:off x="551384" y="656692"/>
            <a:ext cx="11161240" cy="0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94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F26516-8804-4241-BFC1-37044C0FC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4306CC-8BF7-454C-8830-CCC89EA10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D76E2C-71FE-46BB-AFA0-F73BA1899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2022/04/28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CA29D7-0155-42A9-84C7-9C40E5071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情報リテラシ 第一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1050B3-795E-4AD2-B86A-06F41477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8DFB-9432-4C31-A2ED-5003EA9D1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17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85C934-11DA-492F-9FEB-5EAC8733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B7D526-9749-422F-9527-A276E4673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E8204C-907B-48F1-BBF7-7A7012D6A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C94324-D81C-445A-BC3D-67B8BD3E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2022/04/28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F73941-3671-4BA2-9A17-8BB972E9B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情報リテラシ 第一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54001B-2C90-4BF5-A72D-0DBAC215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8DFB-9432-4C31-A2ED-5003EA9D1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95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B7F61-846B-4DA8-AEF1-958948262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724793-9B6C-463B-8E10-AB715BC32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FB3DA1-53C3-45B5-8E44-4DEBF1D6B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9D66421-B954-4B54-94DC-39302D067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47C8037-29FC-4ECE-83A9-55B8492CA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EAEBA0C-CFB8-4D2B-A8CF-38CA3533C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2022/04/28</a:t>
            </a:r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5E83B2-149B-4BF1-B4B2-0DD38EA00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情報リテラシ 第一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0A80DD-33F6-47A5-8DB0-A4DC1864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8DFB-9432-4C31-A2ED-5003EA9D1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A45BC5-361D-4F6A-9F16-95DC483CB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80629"/>
            <a:ext cx="11089232" cy="60040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F872D0-B3F0-4D9E-9E5F-14B7515A6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2022/04/28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FAF9E7-C55D-43E0-9D24-3931618A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情報リテラシ 第一</a:t>
            </a:r>
            <a:endParaRPr kumimoji="1"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378D50-6046-4ED4-B348-C75ACA463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8DFB-9432-4C31-A2ED-5003EA9D1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E2B310F7-70D0-4EDA-98E0-43E68C8820B6}"/>
              </a:ext>
            </a:extLst>
          </p:cNvPr>
          <p:cNvCxnSpPr/>
          <p:nvPr userDrawn="1"/>
        </p:nvCxnSpPr>
        <p:spPr>
          <a:xfrm>
            <a:off x="551384" y="656692"/>
            <a:ext cx="11161240" cy="0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30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396FDC0-080D-451B-9ED4-AB7D91F7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2022/04/28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47F019-B60E-4446-A48A-E7CEB48C6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情報リテラシ 第一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B9C56B-9FCB-4070-8113-924A0D1D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8DFB-9432-4C31-A2ED-5003EA9D1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10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BC30FB-8481-491C-9C80-4FCC973D2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34AFE2-D177-4A20-A2D3-9A9E590E3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2262A08-4573-421D-8CD0-683654650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A9CC4E-3530-41B6-91FC-D1D7E974F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2022/04/28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259148-F41F-4F3C-B5D8-C9F8C7A22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情報リテラシ 第一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7BC9B2-5EA3-49D9-BCB8-14391637A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8DFB-9432-4C31-A2ED-5003EA9D1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55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AED87E-E5E2-4627-8D61-8B6E68F2B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FA9F78-EE5F-48C1-A87D-8E7A82A46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539996-0D4F-4F9B-BE03-ED74D358B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B37A38-13EE-4234-85E5-B6C286CDA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2022/04/28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38106B-ACEB-4D28-9E28-7EC05BEE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情報リテラシ 第一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0F07BE-8913-49DD-BEE2-F8796B32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8DFB-9432-4C31-A2ED-5003EA9D1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74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A70CD1-0D0C-42A1-9D88-B89749ADB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629"/>
            <a:ext cx="10515600" cy="600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84A3D0-FBCE-45BB-BD40-D1299F6D3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08720"/>
            <a:ext cx="10515600" cy="5268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3157EA-C45B-4C97-9B8B-9C00B10A1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2022/04/28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636FC8-59CE-4112-BEF8-76DC6CF260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情報リテラシ 第一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46D765-1F65-4A7F-96A2-B8E5054D54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58DFB-9432-4C31-A2ED-5003EA9D1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18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85F3C-FCD3-4BB7-95BC-2B76C834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Dijkstra </a:t>
            </a:r>
            <a:r>
              <a:rPr lang="ja-JP" altLang="en-US" dirty="0"/>
              <a:t>アルゴリズム 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05BD9E-90FC-46B9-A6C1-42C9A3E8F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404" y="4245433"/>
            <a:ext cx="10873208" cy="202788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dirty="0"/>
              <a:t>全ての場所に至る最短経路が分かるなんて、何か凄そう。。</a:t>
            </a:r>
          </a:p>
          <a:p>
            <a:pPr>
              <a:lnSpc>
                <a:spcPct val="100000"/>
              </a:lnSpc>
            </a:pPr>
            <a:r>
              <a:rPr lang="ja-JP" altLang="en-US" dirty="0"/>
              <a:t>この方法で十分な感じがするけれど、何か見落としている問題はないだろうか。</a:t>
            </a:r>
          </a:p>
          <a:p>
            <a:pPr lvl="1">
              <a:lnSpc>
                <a:spcPct val="100000"/>
              </a:lnSpc>
            </a:pPr>
            <a:r>
              <a:rPr lang="ja-JP" altLang="en-US" dirty="0"/>
              <a:t>そう言えば、ホームページは数十兆ページだったなぁ。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48D23E-9AFA-4541-9B23-A25C13C4C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2022/04/28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3AE148-1239-46BD-9BD4-D125BCFFA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情報リテラシ 第一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CC53F9-0316-4AB5-A6B3-D4F1DEBF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8DFB-9432-4C31-A2ED-5003EA9D114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Oval 3">
            <a:extLst>
              <a:ext uri="{FF2B5EF4-FFF2-40B4-BE49-F238E27FC236}">
                <a16:creationId xmlns:a16="http://schemas.microsoft.com/office/drawing/2014/main" id="{6250D205-B83A-4174-8539-4ADFB4438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785" y="1797658"/>
            <a:ext cx="7620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chemeClr val="tx2"/>
                </a:solidFill>
                <a:latin typeface="ＭＳ Ｐゴシック" panose="020B0600070205080204" pitchFamily="50" charset="-128"/>
              </a:rPr>
              <a:t>Ａ</a:t>
            </a:r>
            <a:endParaRPr lang="ja-JP" altLang="en-US" sz="1800" b="1" dirty="0">
              <a:solidFill>
                <a:schemeClr val="tx2"/>
              </a:solidFill>
              <a:latin typeface="ＭＳ Ｐゴシック" panose="020B0600070205080204" pitchFamily="50" charset="-128"/>
            </a:endParaRP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ACF43EBF-0A46-4CBC-B2BD-F92AB9FABB3D}"/>
              </a:ext>
            </a:extLst>
          </p:cNvPr>
          <p:cNvGrpSpPr>
            <a:grpSpLocks/>
          </p:cNvGrpSpPr>
          <p:nvPr/>
        </p:nvGrpSpPr>
        <p:grpSpPr bwMode="auto">
          <a:xfrm>
            <a:off x="2309992" y="2285022"/>
            <a:ext cx="2098676" cy="1068388"/>
            <a:chOff x="835" y="2330"/>
            <a:chExt cx="1322" cy="673"/>
          </a:xfrm>
        </p:grpSpPr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E5DAA3EB-9910-4B4F-B31A-09DB78DA37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5" y="2370"/>
              <a:ext cx="1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dirty="0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5</a:t>
              </a:r>
            </a:p>
          </p:txBody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6904853C-CC5C-4AD2-9729-EF9F0EDB57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330"/>
              <a:ext cx="823" cy="37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Oval 7">
              <a:extLst>
                <a:ext uri="{FF2B5EF4-FFF2-40B4-BE49-F238E27FC236}">
                  <a16:creationId xmlns:a16="http://schemas.microsoft.com/office/drawing/2014/main" id="{382A1E85-92D2-4784-9804-71645BE09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7" y="2619"/>
              <a:ext cx="480" cy="38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b="1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Ｂ</a:t>
              </a:r>
              <a:endParaRPr lang="ja-JP" altLang="en-US" sz="1800" b="1">
                <a:solidFill>
                  <a:schemeClr val="tx2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12" name="Group 8">
            <a:extLst>
              <a:ext uri="{FF2B5EF4-FFF2-40B4-BE49-F238E27FC236}">
                <a16:creationId xmlns:a16="http://schemas.microsoft.com/office/drawing/2014/main" id="{51522495-CC9A-4F65-9330-95F1A05AB7D6}"/>
              </a:ext>
            </a:extLst>
          </p:cNvPr>
          <p:cNvGrpSpPr>
            <a:grpSpLocks/>
          </p:cNvGrpSpPr>
          <p:nvPr/>
        </p:nvGrpSpPr>
        <p:grpSpPr bwMode="auto">
          <a:xfrm>
            <a:off x="2273480" y="1024546"/>
            <a:ext cx="2116139" cy="930276"/>
            <a:chOff x="812" y="1536"/>
            <a:chExt cx="1333" cy="586"/>
          </a:xfrm>
        </p:grpSpPr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2FE064EA-58A4-4B70-8695-93C7F833BF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" y="1825"/>
              <a:ext cx="1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dirty="0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1</a:t>
              </a:r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1EF86570-2AD9-4BCB-ADBE-D922292E01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9" y="1817"/>
              <a:ext cx="809" cy="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Oval 11">
              <a:extLst>
                <a:ext uri="{FF2B5EF4-FFF2-40B4-BE49-F238E27FC236}">
                  <a16:creationId xmlns:a16="http://schemas.microsoft.com/office/drawing/2014/main" id="{4B6A66D6-65F2-44D9-A617-DD83FD801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1536"/>
              <a:ext cx="480" cy="38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b="1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Ｃ</a:t>
              </a:r>
              <a:endParaRPr lang="ja-JP" altLang="en-US" sz="1800" b="1">
                <a:solidFill>
                  <a:schemeClr val="tx2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16" name="Group 12">
            <a:extLst>
              <a:ext uri="{FF2B5EF4-FFF2-40B4-BE49-F238E27FC236}">
                <a16:creationId xmlns:a16="http://schemas.microsoft.com/office/drawing/2014/main" id="{88D249D5-2E7A-4D64-9C7B-2B484D6A43C0}"/>
              </a:ext>
            </a:extLst>
          </p:cNvPr>
          <p:cNvGrpSpPr>
            <a:grpSpLocks/>
          </p:cNvGrpSpPr>
          <p:nvPr/>
        </p:nvGrpSpPr>
        <p:grpSpPr bwMode="auto">
          <a:xfrm>
            <a:off x="4445171" y="945170"/>
            <a:ext cx="1897058" cy="671513"/>
            <a:chOff x="2180" y="1486"/>
            <a:chExt cx="1195" cy="423"/>
          </a:xfrm>
        </p:grpSpPr>
        <p:sp>
          <p:nvSpPr>
            <p:cNvPr id="17" name="Line 13">
              <a:extLst>
                <a:ext uri="{FF2B5EF4-FFF2-40B4-BE49-F238E27FC236}">
                  <a16:creationId xmlns:a16="http://schemas.microsoft.com/office/drawing/2014/main" id="{14FF4E4B-F4DC-477D-B1A2-0FA0AA3E00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0" y="1719"/>
              <a:ext cx="6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Oval 14">
              <a:extLst>
                <a:ext uri="{FF2B5EF4-FFF2-40B4-BE49-F238E27FC236}">
                  <a16:creationId xmlns:a16="http://schemas.microsoft.com/office/drawing/2014/main" id="{B9DA2B38-0935-492F-8094-34695E296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" y="1525"/>
              <a:ext cx="480" cy="38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b="1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Ｄ</a:t>
              </a:r>
              <a:endParaRPr lang="ja-JP" altLang="en-US" sz="1800" b="1">
                <a:solidFill>
                  <a:schemeClr val="tx2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19" name="Text Box 15">
              <a:extLst>
                <a:ext uri="{FF2B5EF4-FFF2-40B4-BE49-F238E27FC236}">
                  <a16:creationId xmlns:a16="http://schemas.microsoft.com/office/drawing/2014/main" id="{904F561F-5A05-4F69-99FA-B043F7619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0" y="1486"/>
              <a:ext cx="1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dirty="0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7</a:t>
              </a:r>
            </a:p>
          </p:txBody>
        </p:sp>
      </p:grpSp>
      <p:grpSp>
        <p:nvGrpSpPr>
          <p:cNvPr id="20" name="Group 16">
            <a:extLst>
              <a:ext uri="{FF2B5EF4-FFF2-40B4-BE49-F238E27FC236}">
                <a16:creationId xmlns:a16="http://schemas.microsoft.com/office/drawing/2014/main" id="{2990C993-4471-41F6-8FC7-40A9EEB3FF4F}"/>
              </a:ext>
            </a:extLst>
          </p:cNvPr>
          <p:cNvGrpSpPr>
            <a:grpSpLocks/>
          </p:cNvGrpSpPr>
          <p:nvPr/>
        </p:nvGrpSpPr>
        <p:grpSpPr bwMode="auto">
          <a:xfrm>
            <a:off x="4478529" y="2675545"/>
            <a:ext cx="1870078" cy="671513"/>
            <a:chOff x="4409" y="3680"/>
            <a:chExt cx="1178" cy="423"/>
          </a:xfrm>
        </p:grpSpPr>
        <p:sp>
          <p:nvSpPr>
            <p:cNvPr id="21" name="Line 17">
              <a:extLst>
                <a:ext uri="{FF2B5EF4-FFF2-40B4-BE49-F238E27FC236}">
                  <a16:creationId xmlns:a16="http://schemas.microsoft.com/office/drawing/2014/main" id="{C4CE55D1-2FBF-4BB9-98C3-93F8A62918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9" y="3930"/>
              <a:ext cx="6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Oval 18">
              <a:extLst>
                <a:ext uri="{FF2B5EF4-FFF2-40B4-BE49-F238E27FC236}">
                  <a16:creationId xmlns:a16="http://schemas.microsoft.com/office/drawing/2014/main" id="{D1FA3E1D-A101-4DD8-A5C2-27F7FE30B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7" y="3719"/>
              <a:ext cx="480" cy="38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b="1" dirty="0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Ｄ</a:t>
              </a:r>
              <a:endParaRPr lang="ja-JP" altLang="en-US" sz="1800" b="1" dirty="0">
                <a:solidFill>
                  <a:schemeClr val="tx2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23" name="Text Box 19">
              <a:extLst>
                <a:ext uri="{FF2B5EF4-FFF2-40B4-BE49-F238E27FC236}">
                  <a16:creationId xmlns:a16="http://schemas.microsoft.com/office/drawing/2014/main" id="{8A3D0DBA-E471-4E89-959E-672CAEF94E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1" y="3680"/>
              <a:ext cx="1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dirty="0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2</a:t>
              </a:r>
            </a:p>
          </p:txBody>
        </p:sp>
      </p:grpSp>
      <p:grpSp>
        <p:nvGrpSpPr>
          <p:cNvPr id="24" name="Group 20">
            <a:extLst>
              <a:ext uri="{FF2B5EF4-FFF2-40B4-BE49-F238E27FC236}">
                <a16:creationId xmlns:a16="http://schemas.microsoft.com/office/drawing/2014/main" id="{57896332-8A05-4B39-8386-F1383650715D}"/>
              </a:ext>
            </a:extLst>
          </p:cNvPr>
          <p:cNvGrpSpPr>
            <a:grpSpLocks/>
          </p:cNvGrpSpPr>
          <p:nvPr/>
        </p:nvGrpSpPr>
        <p:grpSpPr bwMode="auto">
          <a:xfrm>
            <a:off x="6426182" y="1946426"/>
            <a:ext cx="2181226" cy="957263"/>
            <a:chOff x="2762" y="2160"/>
            <a:chExt cx="1374" cy="603"/>
          </a:xfrm>
        </p:grpSpPr>
        <p:sp>
          <p:nvSpPr>
            <p:cNvPr id="25" name="Oval 21">
              <a:extLst>
                <a:ext uri="{FF2B5EF4-FFF2-40B4-BE49-F238E27FC236}">
                  <a16:creationId xmlns:a16="http://schemas.microsoft.com/office/drawing/2014/main" id="{A56141DD-2B09-4818-8ADC-3912D9234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6" y="2160"/>
              <a:ext cx="480" cy="38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b="1" dirty="0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Ｆ</a:t>
              </a:r>
              <a:endParaRPr lang="ja-JP" altLang="en-US" sz="1800" b="1" dirty="0">
                <a:solidFill>
                  <a:schemeClr val="tx2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26" name="Line 22">
              <a:extLst>
                <a:ext uri="{FF2B5EF4-FFF2-40B4-BE49-F238E27FC236}">
                  <a16:creationId xmlns:a16="http://schemas.microsoft.com/office/drawing/2014/main" id="{2295DCA6-5ADE-4A58-A46F-E850E10353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67" y="2454"/>
              <a:ext cx="892" cy="3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Text Box 23">
              <a:extLst>
                <a:ext uri="{FF2B5EF4-FFF2-40B4-BE49-F238E27FC236}">
                  <a16:creationId xmlns:a16="http://schemas.microsoft.com/office/drawing/2014/main" id="{5A2B57E8-2575-4AEB-91C2-4A88D4F41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2" y="2458"/>
              <a:ext cx="1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dirty="0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6</a:t>
              </a:r>
            </a:p>
          </p:txBody>
        </p:sp>
      </p:grpSp>
      <p:grpSp>
        <p:nvGrpSpPr>
          <p:cNvPr id="28" name="Group 24">
            <a:extLst>
              <a:ext uri="{FF2B5EF4-FFF2-40B4-BE49-F238E27FC236}">
                <a16:creationId xmlns:a16="http://schemas.microsoft.com/office/drawing/2014/main" id="{5FF242A1-194B-41E3-9187-42910A60046B}"/>
              </a:ext>
            </a:extLst>
          </p:cNvPr>
          <p:cNvGrpSpPr>
            <a:grpSpLocks/>
          </p:cNvGrpSpPr>
          <p:nvPr/>
        </p:nvGrpSpPr>
        <p:grpSpPr bwMode="auto">
          <a:xfrm>
            <a:off x="6394430" y="3150208"/>
            <a:ext cx="2185988" cy="854075"/>
            <a:chOff x="2742" y="2875"/>
            <a:chExt cx="1377" cy="538"/>
          </a:xfrm>
        </p:grpSpPr>
        <p:sp>
          <p:nvSpPr>
            <p:cNvPr id="29" name="Oval 25">
              <a:extLst>
                <a:ext uri="{FF2B5EF4-FFF2-40B4-BE49-F238E27FC236}">
                  <a16:creationId xmlns:a16="http://schemas.microsoft.com/office/drawing/2014/main" id="{6589A824-376A-4BE7-8ECD-3C1780D6D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9" y="3029"/>
              <a:ext cx="480" cy="38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b="1" dirty="0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Ｅ</a:t>
              </a:r>
              <a:endParaRPr lang="ja-JP" altLang="en-US" sz="1800" b="1" dirty="0">
                <a:solidFill>
                  <a:schemeClr val="tx2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0" name="Line 26">
              <a:extLst>
                <a:ext uri="{FF2B5EF4-FFF2-40B4-BE49-F238E27FC236}">
                  <a16:creationId xmlns:a16="http://schemas.microsoft.com/office/drawing/2014/main" id="{444FA199-060F-4FAB-AA2F-742F4E6799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7" y="2875"/>
              <a:ext cx="873" cy="2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" name="Text Box 27">
              <a:extLst>
                <a:ext uri="{FF2B5EF4-FFF2-40B4-BE49-F238E27FC236}">
                  <a16:creationId xmlns:a16="http://schemas.microsoft.com/office/drawing/2014/main" id="{5FECDBAF-FE35-4C0C-AACA-F1A9641A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2" y="2910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 b="1" dirty="0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10</a:t>
              </a:r>
            </a:p>
          </p:txBody>
        </p:sp>
      </p:grpSp>
      <p:grpSp>
        <p:nvGrpSpPr>
          <p:cNvPr id="32" name="Group 28">
            <a:extLst>
              <a:ext uri="{FF2B5EF4-FFF2-40B4-BE49-F238E27FC236}">
                <a16:creationId xmlns:a16="http://schemas.microsoft.com/office/drawing/2014/main" id="{6F3360B4-5406-4836-A6F5-426028FC6901}"/>
              </a:ext>
            </a:extLst>
          </p:cNvPr>
          <p:cNvGrpSpPr>
            <a:grpSpLocks/>
          </p:cNvGrpSpPr>
          <p:nvPr/>
        </p:nvGrpSpPr>
        <p:grpSpPr bwMode="auto">
          <a:xfrm>
            <a:off x="1733729" y="800708"/>
            <a:ext cx="1854200" cy="1154112"/>
            <a:chOff x="486" y="1117"/>
            <a:chExt cx="1168" cy="727"/>
          </a:xfrm>
        </p:grpSpPr>
        <p:sp>
          <p:nvSpPr>
            <p:cNvPr id="33" name="Text Box 29">
              <a:extLst>
                <a:ext uri="{FF2B5EF4-FFF2-40B4-BE49-F238E27FC236}">
                  <a16:creationId xmlns:a16="http://schemas.microsoft.com/office/drawing/2014/main" id="{EAA27BF3-E5D4-4575-844D-AA8202DEE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" y="155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4" name="Text Box 30">
              <a:extLst>
                <a:ext uri="{FF2B5EF4-FFF2-40B4-BE49-F238E27FC236}">
                  <a16:creationId xmlns:a16="http://schemas.microsoft.com/office/drawing/2014/main" id="{66DA6CFE-8C65-4E41-9746-A0896E0C9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8" y="1117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5" name="Group 31">
            <a:extLst>
              <a:ext uri="{FF2B5EF4-FFF2-40B4-BE49-F238E27FC236}">
                <a16:creationId xmlns:a16="http://schemas.microsoft.com/office/drawing/2014/main" id="{75CA8688-F736-4C93-9AA2-03541ADACAC4}"/>
              </a:ext>
            </a:extLst>
          </p:cNvPr>
          <p:cNvGrpSpPr>
            <a:grpSpLocks/>
          </p:cNvGrpSpPr>
          <p:nvPr/>
        </p:nvGrpSpPr>
        <p:grpSpPr bwMode="auto">
          <a:xfrm>
            <a:off x="8680446" y="1844824"/>
            <a:ext cx="2024066" cy="681038"/>
            <a:chOff x="5382" y="3632"/>
            <a:chExt cx="1275" cy="429"/>
          </a:xfrm>
        </p:grpSpPr>
        <p:sp>
          <p:nvSpPr>
            <p:cNvPr id="36" name="Oval 32">
              <a:extLst>
                <a:ext uri="{FF2B5EF4-FFF2-40B4-BE49-F238E27FC236}">
                  <a16:creationId xmlns:a16="http://schemas.microsoft.com/office/drawing/2014/main" id="{4A1670DF-416D-4A2D-893C-ACBA3A291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7" y="3677"/>
              <a:ext cx="480" cy="38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b="1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Ｅ</a:t>
              </a:r>
              <a:endParaRPr lang="ja-JP" altLang="en-US" sz="1800" b="1">
                <a:solidFill>
                  <a:schemeClr val="tx2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7" name="Line 33">
              <a:extLst>
                <a:ext uri="{FF2B5EF4-FFF2-40B4-BE49-F238E27FC236}">
                  <a16:creationId xmlns:a16="http://schemas.microsoft.com/office/drawing/2014/main" id="{873F6A50-8D90-4DDF-AC3D-1A4F79FD43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82" y="3885"/>
              <a:ext cx="7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" name="Text Box 34">
              <a:extLst>
                <a:ext uri="{FF2B5EF4-FFF2-40B4-BE49-F238E27FC236}">
                  <a16:creationId xmlns:a16="http://schemas.microsoft.com/office/drawing/2014/main" id="{E974B60E-60F3-473D-B04E-027A05531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3" y="3632"/>
              <a:ext cx="1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>
                  <a:solidFill>
                    <a:schemeClr val="tx2"/>
                  </a:solidFill>
                  <a:latin typeface="ＭＳ Ｐゴシック" panose="020B0600070205080204" pitchFamily="50" charset="-128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258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70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Times New Roman</vt:lpstr>
      <vt:lpstr>Office テーマ</vt:lpstr>
      <vt:lpstr>Dijkstra アルゴリズム （1）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Dijkstraアルゴリズム</dc:title>
  <dc:creator>jibiki</dc:creator>
  <cp:lastModifiedBy>jibiki</cp:lastModifiedBy>
  <cp:revision>452</cp:revision>
  <dcterms:created xsi:type="dcterms:W3CDTF">2020-05-06T05:19:09Z</dcterms:created>
  <dcterms:modified xsi:type="dcterms:W3CDTF">2023-04-26T10:37:08Z</dcterms:modified>
</cp:coreProperties>
</file>